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45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Shopping Behavior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032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analyzes customer shopping behavior using transactional data to uncover insights into spending patterns, customer segments, product preferences, and subscription behavior. The goal is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8785027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Business Recommendations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Loyalty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programs to reward repeat buyers and foster loyalty.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72653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maintaining healthy profit margins.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marketing campaigns.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01" y="395049"/>
            <a:ext cx="6340197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 &amp; Dataset Summary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02801" y="1225629"/>
            <a:ext cx="22627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Goal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02801" y="1652111"/>
            <a:ext cx="6637139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understand customer spending, segments, product preferences, and subscription behavior.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801" y="2273498"/>
            <a:ext cx="6637139" cy="66371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8080" y="1225629"/>
            <a:ext cx="22627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Details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98080" y="1652111"/>
            <a:ext cx="66371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8080" y="1932265"/>
            <a:ext cx="66371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Features: Demographics, Purchase Details, Shopping Behavior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8080" y="2212419"/>
            <a:ext cx="66371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</a:t>
            </a:r>
            <a:endParaRPr lang="en-US" sz="11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2603897"/>
            <a:ext cx="6637139" cy="66371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942" y="681395"/>
            <a:ext cx="7788116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Exploratory Data Analysis with Python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77942" y="2243018"/>
            <a:ext cx="7788116" cy="1192411"/>
          </a:xfrm>
          <a:prstGeom prst="roundRect">
            <a:avLst>
              <a:gd name="adj" fmla="val 920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5082" y="2243018"/>
            <a:ext cx="91440" cy="1192411"/>
          </a:xfrm>
          <a:prstGeom prst="roundRect">
            <a:avLst>
              <a:gd name="adj" fmla="val 31780"/>
            </a:avLst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963097" y="2459593"/>
            <a:ext cx="3177302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63097" y="2893695"/>
            <a:ext cx="728638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with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; checked structure and summary statistics.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77942" y="3629144"/>
            <a:ext cx="7788116" cy="1177171"/>
          </a:xfrm>
          <a:prstGeom prst="roundRect">
            <a:avLst>
              <a:gd name="adj" fmla="val 93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55082" y="3629144"/>
            <a:ext cx="91440" cy="1177171"/>
          </a:xfrm>
          <a:prstGeom prst="roundRect">
            <a:avLst>
              <a:gd name="adj" fmla="val 31780"/>
            </a:avLst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963097" y="3845719"/>
            <a:ext cx="257615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63097" y="4279821"/>
            <a:ext cx="72863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'Review Rating' values using median rating per product category.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7942" y="5000030"/>
            <a:ext cx="7788116" cy="1177171"/>
          </a:xfrm>
          <a:prstGeom prst="roundRect">
            <a:avLst>
              <a:gd name="adj" fmla="val 93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55082" y="5000030"/>
            <a:ext cx="91440" cy="1177171"/>
          </a:xfrm>
          <a:prstGeom prst="roundRect">
            <a:avLst>
              <a:gd name="adj" fmla="val 31780"/>
            </a:avLst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963097" y="5216604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63097" y="5650706"/>
            <a:ext cx="72863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'age_group' and 'purchase_frequency_days' for deeper analysis.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77942" y="6370915"/>
            <a:ext cx="7788116" cy="1177171"/>
          </a:xfrm>
          <a:prstGeom prst="roundRect">
            <a:avLst>
              <a:gd name="adj" fmla="val 932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55082" y="6370915"/>
            <a:ext cx="91440" cy="1177171"/>
          </a:xfrm>
          <a:prstGeom prst="roundRect">
            <a:avLst>
              <a:gd name="adj" fmla="val 31780"/>
            </a:avLst>
          </a:prstGeom>
          <a:solidFill>
            <a:srgbClr val="E04F00"/>
          </a:solidFill>
          <a:ln/>
        </p:spPr>
      </p:sp>
      <p:sp>
        <p:nvSpPr>
          <p:cNvPr id="18" name="Text 15"/>
          <p:cNvSpPr/>
          <p:nvPr/>
        </p:nvSpPr>
        <p:spPr>
          <a:xfrm>
            <a:off x="963097" y="6587490"/>
            <a:ext cx="254258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963097" y="7021592"/>
            <a:ext cx="728638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690" y="446008"/>
            <a:ext cx="7494389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SQL Insights: Revenue &amp; Discounts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67690" y="1383744"/>
            <a:ext cx="2554962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67690" y="1865233"/>
            <a:ext cx="654962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significantly more revenue.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567690" y="2307193"/>
            <a:ext cx="6549628" cy="953929"/>
          </a:xfrm>
          <a:prstGeom prst="roundRect">
            <a:avLst>
              <a:gd name="adj" fmla="val 255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5310" y="2314813"/>
            <a:ext cx="6534388" cy="469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37473" y="2419707"/>
            <a:ext cx="293905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4008477" y="2419707"/>
            <a:ext cx="293905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75191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5310" y="2784158"/>
            <a:ext cx="6534388" cy="46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7473" y="2889052"/>
            <a:ext cx="293905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4008477" y="2889052"/>
            <a:ext cx="293905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157890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20702" y="1383744"/>
            <a:ext cx="348234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520702" y="1865233"/>
            <a:ext cx="654962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spent above average.</a:t>
            </a:r>
            <a:endParaRPr lang="en-US" sz="12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702" y="2307193"/>
            <a:ext cx="6549628" cy="6549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915" y="363736"/>
            <a:ext cx="5228273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Insights: Product &amp; Shipping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62915" y="1128236"/>
            <a:ext cx="230647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5 Products by Rating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2915" y="1520785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 3.86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2915" y="1778556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 3.84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2915" y="2036326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 3.82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2915" y="2294096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3.80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2915" y="2551867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 3.78</a:t>
            </a:r>
            <a:endParaRPr lang="en-US" sz="1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2912150"/>
            <a:ext cx="6690955" cy="669095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4150" y="1128236"/>
            <a:ext cx="250471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Shipping Type Comparison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4150" y="1520785"/>
            <a:ext cx="669095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have slightly higher average purchase amounts.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7484150" y="1881068"/>
            <a:ext cx="6690955" cy="786051"/>
          </a:xfrm>
          <a:prstGeom prst="roundRect">
            <a:avLst>
              <a:gd name="adj" fmla="val 25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91770" y="1888688"/>
            <a:ext cx="6675715" cy="3854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24048" y="1975604"/>
            <a:ext cx="306966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0965656" y="1975604"/>
            <a:ext cx="306966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58.46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7491770" y="2274094"/>
            <a:ext cx="6675715" cy="3854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24048" y="2361009"/>
            <a:ext cx="306966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0965656" y="2361009"/>
            <a:ext cx="3069669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60.48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0950"/>
            <a:ext cx="104882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Insights: Subscription &amp; Discounts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15533"/>
            <a:ext cx="6407944" cy="205823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18505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48753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7" name="Text 4"/>
          <p:cNvSpPr/>
          <p:nvPr/>
        </p:nvSpPr>
        <p:spPr>
          <a:xfrm>
            <a:off x="3861614" y="50455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782508"/>
            <a:ext cx="42182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Subscribers vs. Non-Subscribers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51084" y="629066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have a slightly higher average spend and total revenue.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215533"/>
            <a:ext cx="6408063" cy="205823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518505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487537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04F00"/>
          </a:solidFill>
          <a:ln/>
        </p:spPr>
      </p:sp>
      <p:sp>
        <p:nvSpPr>
          <p:cNvPr id="13" name="Text 10"/>
          <p:cNvSpPr/>
          <p:nvPr/>
        </p:nvSpPr>
        <p:spPr>
          <a:xfrm>
            <a:off x="10496371" y="504551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85842" y="5782508"/>
            <a:ext cx="39980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Discount-Dependent Products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685842" y="629066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 had highest discount rates.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101340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Insights: Customer Segmentation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39690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7722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234815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428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25100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2851190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954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Returning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7035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618440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classified into segments based on purchase history.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102"/>
            <a:ext cx="125914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SQL Insights: Product Categories &amp; Age Groups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07337"/>
            <a:ext cx="4213027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Products per Category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1807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9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51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073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Jacket, Coat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507337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by Age Group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599521" y="31807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contribute the most revenue, followed by Middle-aged.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161711"/>
            <a:ext cx="6244709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607141" y="4169331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4074" y="431303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52559" y="4313039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62143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607141" y="4819650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34074" y="496335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952559" y="496335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59197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607141" y="546996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4074" y="561367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561367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55978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612028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4074" y="626399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0952559" y="626399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55763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6638"/>
            <a:ext cx="83456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Interactive Power BI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61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Visualized key insights with an interactive Power BI dashboard.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9112"/>
            <a:ext cx="4196358" cy="2209086"/>
          </a:xfrm>
          <a:prstGeom prst="roundRect">
            <a:avLst>
              <a:gd name="adj" fmla="val 1540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5059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Metrics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601408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3.9K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45628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$59.76 Avg. Purchase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89848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3.75 Avg. Review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279112"/>
            <a:ext cx="4196358" cy="2209086"/>
          </a:xfrm>
          <a:prstGeom prst="roundRect">
            <a:avLst>
              <a:gd name="adj" fmla="val 1540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5443776" y="55059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Filters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443776" y="601408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Status, Gender, Category, Shipping Type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79112"/>
            <a:ext cx="4196358" cy="2209086"/>
          </a:xfrm>
          <a:prstGeom prst="roundRect">
            <a:avLst>
              <a:gd name="adj" fmla="val 1540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866948" y="55059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Visualizations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9866948" y="601408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% (27% Yes, 73% No), Revenue/Sales by Category &amp; Age Group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2026-01-05T12:51:48Z</dcterms:created>
  <dcterms:modified xsi:type="dcterms:W3CDTF">2026-01-05T12:51:48Z</dcterms:modified>
</cp:coreProperties>
</file>